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62" r:id="rId5"/>
    <p:sldId id="259" r:id="rId6"/>
    <p:sldId id="261" r:id="rId7"/>
    <p:sldId id="263" r:id="rId8"/>
    <p:sldId id="264" r:id="rId9"/>
    <p:sldId id="265" r:id="rId10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3240" y="-102"/>
      </p:cViewPr>
      <p:guideLst>
        <p:guide orient="horz" pos="292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B893C1-A58B-4CE2-BFF5-4E40EC4E8539}" type="datetimeFigureOut">
              <a:rPr lang="en-US" smtClean="0"/>
              <a:pPr/>
              <a:t>10/31/2016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8E187A-BC62-4580-A193-8EF99E37BC9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7A3523-2754-42F2-86C5-E61F4D327C09}" type="datetimeFigureOut">
              <a:rPr lang="en-US" smtClean="0"/>
              <a:pPr/>
              <a:t>10/31/2016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9A07BD-BFD2-4FB5-B21A-AD035E1396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AA8E-A4C9-4986-B136-305257019505}" type="datetime1">
              <a:rPr lang="en-US" smtClean="0"/>
              <a:pPr/>
              <a:t>10/31/2016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5185448-33B7-4E9E-BFCD-67366C0945B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EAF3-7EEE-4D3A-BFB1-7F8F8E131F48}" type="datetime1">
              <a:rPr lang="en-US" smtClean="0"/>
              <a:pPr/>
              <a:t>10/31/2016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5448-33B7-4E9E-BFCD-67366C0945B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CFD4A-8D58-4E10-BDAF-8766A2CFA5EA}" type="datetime1">
              <a:rPr lang="en-US" smtClean="0"/>
              <a:pPr/>
              <a:t>10/31/2016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5448-33B7-4E9E-BFCD-67366C0945B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E42B3-CD97-4AB1-87C5-E557687D426B}" type="datetime1">
              <a:rPr lang="en-US" smtClean="0"/>
              <a:pPr/>
              <a:t>10/31/2016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5448-33B7-4E9E-BFCD-67366C0945B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14516-445A-43F1-8AFE-72AC7093DFEE}" type="datetime1">
              <a:rPr lang="en-US" smtClean="0"/>
              <a:pPr/>
              <a:t>10/31/2016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5185448-33B7-4E9E-BFCD-67366C0945B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3CD4D-2CA6-41E9-9553-0010DCE517E5}" type="datetime1">
              <a:rPr lang="en-US" smtClean="0"/>
              <a:pPr/>
              <a:t>10/31/2016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5448-33B7-4E9E-BFCD-67366C0945B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77F-240A-4CBF-960D-A1440E6BB7AF}" type="datetime1">
              <a:rPr lang="en-US" smtClean="0"/>
              <a:pPr/>
              <a:t>10/31/2016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5448-33B7-4E9E-BFCD-67366C0945B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86B1B-6BFC-4733-884E-E694333DBE60}" type="datetime1">
              <a:rPr lang="en-US" smtClean="0"/>
              <a:pPr/>
              <a:t>10/31/2016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5448-33B7-4E9E-BFCD-67366C0945B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753AF-629B-4328-B069-C9EE0E79435E}" type="datetime1">
              <a:rPr lang="en-US" smtClean="0"/>
              <a:pPr/>
              <a:t>10/31/2016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5448-33B7-4E9E-BFCD-67366C0945B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80BD-05AF-4EC7-BB93-DA12E817344F}" type="datetime1">
              <a:rPr lang="en-US" smtClean="0"/>
              <a:pPr/>
              <a:t>10/31/2016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5448-33B7-4E9E-BFCD-67366C0945B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6B140-E533-4C1F-A7AC-6AB0642B9B18}" type="datetime1">
              <a:rPr lang="en-US" smtClean="0"/>
              <a:pPr/>
              <a:t>10/31/2016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5185448-33B7-4E9E-BFCD-67366C0945B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985BE95-46DD-4935-897F-7DBD4CA195CF}" type="datetime1">
              <a:rPr lang="en-US" smtClean="0"/>
              <a:pPr/>
              <a:t>10/31/2016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5185448-33B7-4E9E-BFCD-67366C0945B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62200" y="152400"/>
            <a:ext cx="4572000" cy="113877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2400" b="1" dirty="0" smtClean="0">
                <a:latin typeface="Nokia Standard Multiscript" pitchFamily="34" charset="0"/>
                <a:ea typeface="Nokia Standard Multiscript" pitchFamily="34" charset="0"/>
                <a:cs typeface="Nokia Standard Multiscript" pitchFamily="34" charset="0"/>
              </a:rPr>
              <a:t>  </a:t>
            </a:r>
            <a:r>
              <a:rPr lang="ar-SA" sz="2000" b="1" dirty="0" smtClean="0">
                <a:latin typeface="Nokia Standard Multiscript" pitchFamily="34" charset="0"/>
                <a:ea typeface="Nokia Standard Multiscript" pitchFamily="34" charset="0"/>
                <a:cs typeface="Nokia Standard Multiscript" pitchFamily="34" charset="0"/>
              </a:rPr>
              <a:t>مقترحات المشاريع ذات الأولوية في</a:t>
            </a:r>
          </a:p>
          <a:p>
            <a:pPr algn="ctr" rtl="1"/>
            <a:r>
              <a:rPr lang="ar-SA" sz="2000" b="1" dirty="0" smtClean="0">
                <a:latin typeface="Nokia Standard Multiscript" pitchFamily="34" charset="0"/>
                <a:ea typeface="Nokia Standard Multiscript" pitchFamily="34" charset="0"/>
                <a:cs typeface="Nokia Standard Multiscript" pitchFamily="34" charset="0"/>
              </a:rPr>
              <a:t>بلدية نابلس</a:t>
            </a:r>
            <a:endParaRPr lang="en-US" sz="2000" dirty="0">
              <a:latin typeface="Nokia Standard Multiscript" pitchFamily="34" charset="0"/>
              <a:ea typeface="Nokia Standard Multiscript" pitchFamily="34" charset="0"/>
              <a:cs typeface="Nokia Standard Multiscript" pitchFamily="34" charset="0"/>
            </a:endParaRPr>
          </a:p>
          <a:p>
            <a:pPr algn="ctr"/>
            <a:r>
              <a:rPr lang="ar-SA" sz="2400" b="1" dirty="0" smtClean="0">
                <a:latin typeface="Nokia Standard Multiscript" pitchFamily="34" charset="0"/>
                <a:ea typeface="Nokia Standard Multiscript" pitchFamily="34" charset="0"/>
                <a:cs typeface="Nokia Standard Multiscript" pitchFamily="34" charset="0"/>
              </a:rPr>
              <a:t> </a:t>
            </a:r>
            <a:endParaRPr lang="en-US" sz="2400" dirty="0">
              <a:latin typeface="Nokia Standard Multiscript" pitchFamily="34" charset="0"/>
              <a:ea typeface="Nokia Standard Multiscript" pitchFamily="34" charset="0"/>
              <a:cs typeface="Nokia Standard Multiscript" pitchFamily="34" charset="0"/>
            </a:endParaRPr>
          </a:p>
        </p:txBody>
      </p:sp>
      <p:pic>
        <p:nvPicPr>
          <p:cNvPr id="1026" name="Picture 2" descr="بلدية نابلس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0600" y="1143775"/>
            <a:ext cx="7356474" cy="5067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3581400" y="6246213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/>
            <a:endParaRPr lang="en-US" dirty="0">
              <a:latin typeface="Nokia Standard Multiscript" pitchFamily="34" charset="0"/>
              <a:ea typeface="Nokia Standard Multiscript" pitchFamily="34" charset="0"/>
              <a:cs typeface="Nokia Standard Multiscript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621850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/>
            <a:endParaRPr lang="en-US" dirty="0">
              <a:latin typeface="Nokia Standard Multiscript" pitchFamily="34" charset="0"/>
              <a:ea typeface="Nokia Standard Multiscript" pitchFamily="34" charset="0"/>
              <a:cs typeface="Nokia Standard Multiscript" pitchFamily="34" charset="0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5448-33B7-4E9E-BFCD-67366C0945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9162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90029545"/>
              </p:ext>
            </p:extLst>
          </p:nvPr>
        </p:nvGraphicFramePr>
        <p:xfrm>
          <a:off x="152400" y="609600"/>
          <a:ext cx="8915401" cy="52044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23790"/>
                <a:gridCol w="3970724"/>
                <a:gridCol w="3316884"/>
                <a:gridCol w="504003"/>
              </a:tblGrid>
              <a:tr h="471438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200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التكلفة التقديرية ($)</a:t>
                      </a:r>
                      <a:endParaRPr lang="en-US" sz="1200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41658" marR="41658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الموقع</a:t>
                      </a:r>
                      <a:endParaRPr lang="en-US" sz="1300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41658" marR="41658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إسم الشارع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n-US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 </a:t>
                      </a:r>
                    </a:p>
                  </a:txBody>
                  <a:tcPr marL="41658" marR="41658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الرقم</a:t>
                      </a:r>
                      <a:endParaRPr lang="en-US" sz="1300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41658" marR="41658" marT="0" marB="0"/>
                </a:tc>
              </a:tr>
              <a:tr h="62484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3,000,000</a:t>
                      </a:r>
                      <a:endParaRPr lang="en-US" sz="1400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41658" marR="41658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n-US" sz="12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</a:t>
                      </a:r>
                      <a:r>
                        <a:rPr lang="ar-SA" sz="12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شارع </a:t>
                      </a:r>
                      <a:r>
                        <a:rPr lang="ar-SA" sz="12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نابلس - قلقيلية:</a:t>
                      </a:r>
                      <a:endParaRPr lang="en-US" sz="12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2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من </a:t>
                      </a:r>
                      <a:r>
                        <a:rPr lang="ar-SA" sz="12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أمام حرم جامعة النجاح الجديد وبإتجاه الغرب </a:t>
                      </a:r>
                      <a:endParaRPr lang="en-US" sz="12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41658" marR="41658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2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إعادة تأهيل </a:t>
                      </a:r>
                      <a:r>
                        <a:rPr lang="ar-SA" sz="12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مدخل نابلس الغربي </a:t>
                      </a:r>
                      <a:endParaRPr lang="en-US" sz="12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41658" marR="41658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800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</a:t>
                      </a:r>
                      <a:endParaRPr lang="en-US" sz="1800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41658" marR="41658" marT="0" marB="0"/>
                </a:tc>
              </a:tr>
              <a:tr h="407034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n-US" sz="1400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2,500,000</a:t>
                      </a:r>
                    </a:p>
                  </a:txBody>
                  <a:tcPr marL="41658" marR="41658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2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الشارع الرابط بين المساكن الشعبية ومفرق الغاوي</a:t>
                      </a:r>
                      <a:endParaRPr lang="en-US" sz="12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41658" marR="41658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2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إعادة تأهيل إمتداد شارع عمان</a:t>
                      </a:r>
                      <a:endParaRPr lang="en-US" sz="12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41658" marR="41658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n-US" sz="1800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2</a:t>
                      </a:r>
                    </a:p>
                  </a:txBody>
                  <a:tcPr marL="41658" marR="41658" marT="0" marB="0"/>
                </a:tc>
              </a:tr>
              <a:tr h="96774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SA" sz="1400" dirty="0" smtClean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500,000</a:t>
                      </a:r>
                      <a:endParaRPr lang="en-US" sz="1400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500,000</a:t>
                      </a:r>
                      <a:endParaRPr lang="en-US" sz="1400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500,000 </a:t>
                      </a:r>
                      <a:endParaRPr lang="en-US" sz="1400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41658" marR="41658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* اسكان </a:t>
                      </a:r>
                      <a:r>
                        <a:rPr lang="ar-SA" sz="12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روجيب</a:t>
                      </a:r>
                      <a:endParaRPr lang="en-US" sz="12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* </a:t>
                      </a:r>
                      <a:r>
                        <a:rPr lang="ar-SA" sz="12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المساكن الشعبية</a:t>
                      </a:r>
                      <a:endParaRPr lang="en-US" sz="12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*</a:t>
                      </a:r>
                      <a:r>
                        <a:rPr lang="ar-SA" sz="12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شارع كشيكة</a:t>
                      </a:r>
                      <a:endParaRPr lang="en-US" sz="12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2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</a:t>
                      </a:r>
                      <a:endParaRPr lang="en-US" sz="12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41658" marR="41658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2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إعادة تأهيل طرق داخلية </a:t>
                      </a:r>
                      <a:r>
                        <a:rPr lang="ar-SA" sz="12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–المنطقة الشرقية</a:t>
                      </a:r>
                      <a:endParaRPr lang="en-US" sz="12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n-US" sz="12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 </a:t>
                      </a:r>
                    </a:p>
                  </a:txBody>
                  <a:tcPr marL="41658" marR="41658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n-US" sz="1800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3</a:t>
                      </a:r>
                      <a:endParaRPr lang="en-US" sz="1800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41658" marR="41658" marT="0" marB="0"/>
                </a:tc>
              </a:tr>
              <a:tr h="125730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  </a:t>
                      </a:r>
                      <a:endParaRPr lang="ar-SA" sz="1400" dirty="0" smtClean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500,000</a:t>
                      </a:r>
                      <a:endParaRPr lang="en-US" sz="1400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500,000</a:t>
                      </a:r>
                      <a:endParaRPr lang="en-US" sz="1400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600,000</a:t>
                      </a:r>
                      <a:endParaRPr lang="en-US" sz="1400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</a:t>
                      </a:r>
                      <a:endParaRPr lang="en-US" sz="1400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41658" marR="41658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SA" sz="1200" b="1" dirty="0" smtClean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charset="0"/>
                        <a:buNone/>
                      </a:pPr>
                      <a:r>
                        <a:rPr lang="ar-SA" sz="12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* </a:t>
                      </a:r>
                      <a:r>
                        <a:rPr lang="en-US" sz="12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</a:t>
                      </a:r>
                      <a:r>
                        <a:rPr lang="ar-SA" sz="12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شارع </a:t>
                      </a:r>
                      <a:r>
                        <a:rPr lang="ar-SA" sz="12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15</a:t>
                      </a:r>
                      <a:endParaRPr lang="en-US" sz="12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indent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charset="0"/>
                        <a:buNone/>
                      </a:pPr>
                      <a:r>
                        <a:rPr lang="ar-SA" sz="12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* شارع السكة</a:t>
                      </a:r>
                      <a:endParaRPr lang="en-US" sz="12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2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* شارع الكرمل </a:t>
                      </a:r>
                      <a:endParaRPr lang="en-US" sz="12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41658" marR="41658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2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إعادة تأهيل طرق داخلية </a:t>
                      </a:r>
                      <a:r>
                        <a:rPr lang="ar-SA" sz="12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–المنطقة الغربية</a:t>
                      </a:r>
                      <a:endParaRPr lang="en-US" sz="12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n-US" sz="12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 </a:t>
                      </a:r>
                    </a:p>
                  </a:txBody>
                  <a:tcPr marL="41658" marR="41658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n-US" sz="1800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4</a:t>
                      </a:r>
                      <a:endParaRPr lang="en-US" sz="1800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41658" marR="41658" marT="0" marB="0"/>
                </a:tc>
              </a:tr>
              <a:tr h="76200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500,000</a:t>
                      </a:r>
                      <a:endParaRPr lang="en-US" sz="1400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500,000</a:t>
                      </a:r>
                      <a:endParaRPr lang="en-US" sz="1400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41658" marR="41658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*إستكمال الشارع أمام مدرسة سعد صايل</a:t>
                      </a:r>
                      <a:endParaRPr lang="en-US" sz="12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*إستكمال الشارع الواصل بين مركز </a:t>
                      </a:r>
                      <a:r>
                        <a:rPr lang="ar-SA" sz="12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الأمل وشارع </a:t>
                      </a:r>
                      <a:r>
                        <a:rPr lang="ar-SA" sz="12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تل</a:t>
                      </a:r>
                      <a:endParaRPr lang="en-US" sz="12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41658" marR="41658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2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فتح شوارع جديدة</a:t>
                      </a:r>
                      <a:endParaRPr lang="en-US" sz="12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41658" marR="41658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n-US" sz="1800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5</a:t>
                      </a:r>
                      <a:endParaRPr lang="en-US" sz="1800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41658" marR="41658" marT="0" marB="0"/>
                </a:tc>
              </a:tr>
              <a:tr h="37338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2,000,000</a:t>
                      </a:r>
                      <a:endParaRPr lang="en-US" sz="1400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41658" marR="41658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مواقع متفرقة في المدينة</a:t>
                      </a:r>
                      <a:endParaRPr lang="en-US" sz="12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 </a:t>
                      </a:r>
                      <a:endParaRPr lang="en-US" sz="12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41658" marR="41658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2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إنشاء جدران ساندة وأدراج عامة</a:t>
                      </a:r>
                      <a:endParaRPr lang="en-US" sz="12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41658" marR="41658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n-US" sz="1800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6</a:t>
                      </a:r>
                      <a:endParaRPr lang="en-US" sz="1800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41658" marR="41658" marT="0" marB="0"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685800" y="135568"/>
            <a:ext cx="8229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1400" b="1" dirty="0">
                <a:latin typeface="Nokia Standard Multiscript" pitchFamily="34" charset="0"/>
                <a:ea typeface="Nokia Standard Multiscript" pitchFamily="34" charset="0"/>
                <a:cs typeface="Nokia Standard Multiscript" pitchFamily="34" charset="0"/>
              </a:rPr>
              <a:t>أولا : مشاريع الطرق : </a:t>
            </a:r>
            <a:r>
              <a:rPr lang="ar-SA" sz="1400" b="1" dirty="0" smtClean="0">
                <a:latin typeface="Nokia Standard Multiscript" pitchFamily="34" charset="0"/>
                <a:ea typeface="Nokia Standard Multiscript" pitchFamily="34" charset="0"/>
                <a:cs typeface="Nokia Standard Multiscript" pitchFamily="34" charset="0"/>
              </a:rPr>
              <a:t> </a:t>
            </a:r>
            <a:endParaRPr lang="en-US" sz="1400" dirty="0">
              <a:latin typeface="Nokia Standard Multiscript" pitchFamily="34" charset="0"/>
              <a:ea typeface="Nokia Standard Multiscript" pitchFamily="34" charset="0"/>
              <a:cs typeface="Nokia Standard Multiscript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5448-33B7-4E9E-BFCD-67366C0945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9845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68191138"/>
              </p:ext>
            </p:extLst>
          </p:nvPr>
        </p:nvGraphicFramePr>
        <p:xfrm>
          <a:off x="228600" y="983357"/>
          <a:ext cx="8610600" cy="40833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6453"/>
                <a:gridCol w="3642747"/>
                <a:gridCol w="2819400"/>
                <a:gridCol w="762000"/>
              </a:tblGrid>
              <a:tr h="78949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التكلفة التقديرية ($)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الموقع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إسم المشروع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الرقم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  <a:tr h="555265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1,000,000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 </a:t>
                      </a: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خلة الإيمان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مدرسة أبناء رشيد المصري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  <a:tr h="73682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1,000,000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الجبل الشمالي / شارع </a:t>
                      </a: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مؤتة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مدرسة في </a:t>
                      </a:r>
                      <a:r>
                        <a:rPr lang="ar-SA" sz="1400" b="1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أرض السلعوس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2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  <a:tr h="555265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1,500,000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JO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</a:t>
                      </a:r>
                      <a:r>
                        <a:rPr lang="ar-SA" sz="1400" b="1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الجبل الشمالي /</a:t>
                      </a:r>
                      <a:r>
                        <a:rPr lang="ar-JO" sz="1400" b="1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</a:t>
                      </a:r>
                      <a:r>
                        <a:rPr lang="ar-JO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قرب فيلا الزلموط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</a:t>
                      </a:r>
                      <a:r>
                        <a:rPr lang="ar-JO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مدرسة </a:t>
                      </a:r>
                      <a:r>
                        <a:rPr lang="ar-SA" sz="1400" b="1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مقترحة </a:t>
                      </a:r>
                      <a:r>
                        <a:rPr lang="ar-JO" sz="1400" b="1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في </a:t>
                      </a:r>
                      <a:r>
                        <a:rPr lang="ar-JO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شارع عصيرة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3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  <a:tr h="627009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1,500,000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الجبل الشمالي </a:t>
                      </a:r>
                      <a:r>
                        <a:rPr lang="ar-SA" sz="1400" b="1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 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JO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مدرسة </a:t>
                      </a:r>
                      <a:r>
                        <a:rPr lang="ar-SA" sz="1400" b="1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مقترحة قرب مدرسة سعد صايل   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4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  <a:tr h="46411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1,000,000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</a:t>
                      </a:r>
                      <a:r>
                        <a:rPr lang="ar-SA" sz="1400" b="1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الجبل الجنوبي  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مدرسة </a:t>
                      </a:r>
                      <a:r>
                        <a:rPr lang="ar-SA" sz="1400" b="1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مقترحة – منطقة</a:t>
                      </a:r>
                      <a:r>
                        <a:rPr lang="ar-SA" sz="1400" b="1" baseline="0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الضاحية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</a:tr>
              <a:tr h="342349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1,500,000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شارع</a:t>
                      </a:r>
                      <a:r>
                        <a:rPr lang="ar-SA" sz="1400" b="1" baseline="0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البابطين 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مدرسة مقترحة</a:t>
                      </a:r>
                      <a:r>
                        <a:rPr lang="ar-SA" sz="1400" b="1" baseline="0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 جوار الأكاديمية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6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6477000" y="381000"/>
            <a:ext cx="21788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/>
            <a:r>
              <a:rPr lang="ar-SA" sz="1400" b="1" dirty="0">
                <a:latin typeface="Nokia Standard Multiscript" pitchFamily="34" charset="0"/>
                <a:ea typeface="Nokia Standard Multiscript" pitchFamily="34" charset="0"/>
                <a:cs typeface="Nokia Standard Multiscript" pitchFamily="34" charset="0"/>
              </a:rPr>
              <a:t>ثانيا : مشاريع المدارس</a:t>
            </a:r>
            <a:endParaRPr lang="en-US" sz="1400" dirty="0">
              <a:latin typeface="Nokia Standard Multiscript" pitchFamily="34" charset="0"/>
              <a:ea typeface="Nokia Standard Multiscript" pitchFamily="34" charset="0"/>
              <a:cs typeface="Nokia Standard Multiscript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5448-33B7-4E9E-BFCD-67366C0945B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9845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248400" y="304800"/>
            <a:ext cx="2568332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/>
            <a:r>
              <a:rPr lang="ar-SA" sz="1500" b="1" dirty="0" smtClean="0">
                <a:latin typeface="Nokia Standard Multiscript" pitchFamily="34" charset="0"/>
                <a:ea typeface="Nokia Standard Multiscript" pitchFamily="34" charset="0"/>
                <a:cs typeface="Nokia Standard Multiscript" pitchFamily="34" charset="0"/>
              </a:rPr>
              <a:t>ثالثاً: </a:t>
            </a:r>
            <a:r>
              <a:rPr lang="ar-SA" sz="1500" b="1" dirty="0">
                <a:latin typeface="Nokia Standard Multiscript" pitchFamily="34" charset="0"/>
                <a:ea typeface="Nokia Standard Multiscript" pitchFamily="34" charset="0"/>
                <a:cs typeface="Nokia Standard Multiscript" pitchFamily="34" charset="0"/>
              </a:rPr>
              <a:t>تنظيم حركة السير  :</a:t>
            </a:r>
            <a:endParaRPr lang="en-US" sz="1500" dirty="0">
              <a:latin typeface="Nokia Standard Multiscript" pitchFamily="34" charset="0"/>
              <a:ea typeface="Nokia Standard Multiscript" pitchFamily="34" charset="0"/>
              <a:cs typeface="Nokia Standard Multiscript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78383144"/>
              </p:ext>
            </p:extLst>
          </p:nvPr>
        </p:nvGraphicFramePr>
        <p:xfrm>
          <a:off x="457200" y="990600"/>
          <a:ext cx="8359532" cy="51704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87713"/>
                <a:gridCol w="2692053"/>
                <a:gridCol w="3187957"/>
                <a:gridCol w="991809"/>
              </a:tblGrid>
              <a:tr h="87134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التكلفة التقديرية ($)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الموقع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إسم </a:t>
                      </a: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المشروع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n-US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الرقم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  <a:tr h="72885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10,000,000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endParaRPr lang="ar-SA" sz="1300" b="1" dirty="0" smtClean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شارع </a:t>
                      </a: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فيصل من المقبرة الشرقية إلى المطحنة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</a:t>
                      </a: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جسر علوي في </a:t>
                      </a: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شارع فيصل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  <a:tr h="91440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10,000,000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 </a:t>
                      </a: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5,000,000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charset="0"/>
                        <a:buNone/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*أرض </a:t>
                      </a: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سينما العاصي </a:t>
                      </a:r>
                      <a:endParaRPr lang="ar-SA" sz="1300" b="1" dirty="0" smtClean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charset="0"/>
                        <a:buChar char="•"/>
                        <a:tabLst>
                          <a:tab pos="2637155" algn="ctr"/>
                          <a:tab pos="5274310" algn="r"/>
                        </a:tabLst>
                      </a:pP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*</a:t>
                      </a:r>
                      <a:r>
                        <a:rPr lang="ar-SA" sz="1300" b="1" dirty="0" err="1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رفيديا</a:t>
                      </a: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- أرض العين </a:t>
                      </a: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مقابل </a:t>
                      </a:r>
                      <a:r>
                        <a:rPr lang="ar-SA" sz="1300" b="1" dirty="0" err="1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سوبرماركت</a:t>
                      </a: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المتميزون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</a:t>
                      </a: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مجمع تجاري  مع مواقف سيارات  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2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  <a:tr h="127181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1,000,000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*</a:t>
                      </a: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محيط وزارة الصحة ومسجد عثمان بن عفان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*شارع الأمير محمد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*تقاطع شارع تونس مع شارع يافا</a:t>
                      </a:r>
                    </a:p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*تقاطع شارع تونس مع شارع أم سلمة 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تنظيم جزر وأرصفة وتقاطعات    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 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3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  <a:tr h="692012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1,500,000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أمام المستشفى الوطني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نفق المشاه – المرحلة الثانية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4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  <a:tr h="692012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800,000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شارع حيفا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تنفيذ شارع موازي لشارع حيفا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5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5448-33B7-4E9E-BFCD-67366C0945B0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9845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83641472"/>
              </p:ext>
            </p:extLst>
          </p:nvPr>
        </p:nvGraphicFramePr>
        <p:xfrm>
          <a:off x="884566" y="914400"/>
          <a:ext cx="7402830" cy="3307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20894"/>
                <a:gridCol w="3099940"/>
                <a:gridCol w="2430627"/>
                <a:gridCol w="751369"/>
              </a:tblGrid>
              <a:tr h="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التكلفة التقديرية ($)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الموقع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إسم المشروع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n-US" sz="14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الرقم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  <a:tr h="42672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8,000,000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رفيديا – مقابل مدرسة رياض كمال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 </a:t>
                      </a:r>
                      <a:r>
                        <a:rPr lang="ar-SA" sz="14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قصر الثقافة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  <a:tr h="44342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9,000,000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تل صوفر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 </a:t>
                      </a:r>
                      <a:r>
                        <a:rPr lang="ar-SA" sz="14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الصالة الرياضية 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2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  <a:tr h="44342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1,000,000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مواقع متفرقة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تأهيل المراكز الثقافية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3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25,000,000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المنطقة الشرقية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المدينة الرياضية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4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500,000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مواقع متفرقة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إنشاء</a:t>
                      </a:r>
                      <a:r>
                        <a:rPr lang="ar-SA" sz="1400" b="1" baseline="0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دواوين عامة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n-US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5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5791200" y="346364"/>
            <a:ext cx="2555508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/>
            <a:r>
              <a:rPr lang="ar-SA" sz="1500" b="1" dirty="0" smtClean="0">
                <a:latin typeface="Nokia Standard Multiscript" pitchFamily="34" charset="0"/>
                <a:ea typeface="Nokia Standard Multiscript" pitchFamily="34" charset="0"/>
                <a:cs typeface="Nokia Standard Multiscript" pitchFamily="34" charset="0"/>
              </a:rPr>
              <a:t>رابعاً: </a:t>
            </a:r>
            <a:r>
              <a:rPr lang="ar-SA" sz="1500" b="1" dirty="0">
                <a:latin typeface="Nokia Standard Multiscript" pitchFamily="34" charset="0"/>
                <a:ea typeface="Nokia Standard Multiscript" pitchFamily="34" charset="0"/>
                <a:cs typeface="Nokia Standard Multiscript" pitchFamily="34" charset="0"/>
              </a:rPr>
              <a:t>الثقافة والرياضة  : </a:t>
            </a:r>
            <a:endParaRPr lang="en-US" sz="1500" dirty="0">
              <a:latin typeface="Nokia Standard Multiscript" pitchFamily="34" charset="0"/>
              <a:ea typeface="Nokia Standard Multiscript" pitchFamily="34" charset="0"/>
              <a:cs typeface="Nokia Standard Multiscript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72612" y="3886200"/>
            <a:ext cx="167065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endParaRPr lang="ar-SA" sz="1500" b="1" dirty="0" smtClean="0">
              <a:latin typeface="Nokia Standard Multiscript" pitchFamily="34" charset="0"/>
              <a:ea typeface="Nokia Standard Multiscript" pitchFamily="34" charset="0"/>
              <a:cs typeface="Nokia Standard Multiscript" pitchFamily="34" charset="0"/>
            </a:endParaRPr>
          </a:p>
          <a:p>
            <a:pPr rtl="1"/>
            <a:endParaRPr lang="ar-SA" sz="1500" b="1" dirty="0" smtClean="0">
              <a:latin typeface="Nokia Standard Multiscript" pitchFamily="34" charset="0"/>
              <a:ea typeface="Nokia Standard Multiscript" pitchFamily="34" charset="0"/>
              <a:cs typeface="Nokia Standard Multiscript" pitchFamily="34" charset="0"/>
            </a:endParaRPr>
          </a:p>
          <a:p>
            <a:pPr rtl="1"/>
            <a:r>
              <a:rPr lang="ar-SA" sz="1500" b="1" dirty="0" smtClean="0">
                <a:latin typeface="Nokia Standard Multiscript" pitchFamily="34" charset="0"/>
                <a:ea typeface="Nokia Standard Multiscript" pitchFamily="34" charset="0"/>
                <a:cs typeface="Nokia Standard Multiscript" pitchFamily="34" charset="0"/>
              </a:rPr>
              <a:t>خامساً: الصحة :</a:t>
            </a:r>
            <a:endParaRPr lang="en-US" sz="1500" dirty="0">
              <a:latin typeface="Nokia Standard Multiscript" pitchFamily="34" charset="0"/>
              <a:ea typeface="Nokia Standard Multiscript" pitchFamily="34" charset="0"/>
              <a:cs typeface="Nokia Standard Multiscript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66486816"/>
              </p:ext>
            </p:extLst>
          </p:nvPr>
        </p:nvGraphicFramePr>
        <p:xfrm>
          <a:off x="838199" y="4648200"/>
          <a:ext cx="7543801" cy="1229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4664"/>
                <a:gridCol w="3156080"/>
                <a:gridCol w="2525825"/>
                <a:gridCol w="707232"/>
              </a:tblGrid>
              <a:tr h="63500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التكلفة التقديرية 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($)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الموقع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إسم المشروع   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الرقم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  <a:tr h="43180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بحاجة إلى تصميم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المنطقة </a:t>
                      </a:r>
                      <a:r>
                        <a:rPr lang="ar-SA" sz="1300" b="1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الشرقية/ جوار مركز الشيخ زايد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إنشاء مستشفى عام 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5448-33B7-4E9E-BFCD-67366C0945B0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9845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638800" y="466382"/>
            <a:ext cx="3121367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/>
            <a:r>
              <a:rPr lang="ar-SA" sz="1500" b="1" dirty="0" smtClean="0">
                <a:latin typeface="Nokia Standard Multiscript" pitchFamily="34" charset="0"/>
                <a:ea typeface="Nokia Standard Multiscript" pitchFamily="34" charset="0"/>
                <a:cs typeface="Nokia Standard Multiscript" pitchFamily="34" charset="0"/>
              </a:rPr>
              <a:t>سادساً: </a:t>
            </a:r>
            <a:r>
              <a:rPr lang="ar-SA" sz="1500" b="1" dirty="0">
                <a:latin typeface="Nokia Standard Multiscript" pitchFamily="34" charset="0"/>
                <a:ea typeface="Nokia Standard Multiscript" pitchFamily="34" charset="0"/>
                <a:cs typeface="Nokia Standard Multiscript" pitchFamily="34" charset="0"/>
              </a:rPr>
              <a:t>المياه والصرف الصحي :</a:t>
            </a:r>
            <a:endParaRPr lang="en-US" sz="1500" dirty="0">
              <a:latin typeface="Nokia Standard Multiscript" pitchFamily="34" charset="0"/>
              <a:ea typeface="Nokia Standard Multiscript" pitchFamily="34" charset="0"/>
              <a:cs typeface="Nokia Standard Multiscript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00946919"/>
              </p:ext>
            </p:extLst>
          </p:nvPr>
        </p:nvGraphicFramePr>
        <p:xfrm>
          <a:off x="381000" y="1066802"/>
          <a:ext cx="8229599" cy="36704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5104"/>
                <a:gridCol w="2789694"/>
                <a:gridCol w="3352802"/>
                <a:gridCol w="761999"/>
              </a:tblGrid>
              <a:tr h="642295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التكلفة التقديرية ($)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57676" marR="57676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الموقع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57676" marR="57676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إسم المشروع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 </a:t>
                      </a:r>
                    </a:p>
                  </a:txBody>
                  <a:tcPr marL="57676" marR="57676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الرقم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57676" marR="57676" marT="0" marB="0"/>
                </a:tc>
              </a:tr>
              <a:tr h="486479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1,000,000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57676" marR="57676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المنطقة الشرقية- الحسبة الجديدة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57676" marR="57676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حفر آبار جديدة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57676" marR="57676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57676" marR="57676" marT="0" marB="0"/>
                </a:tc>
              </a:tr>
              <a:tr h="486479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500,000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 </a:t>
                      </a:r>
                    </a:p>
                  </a:txBody>
                  <a:tcPr marL="57676" marR="57676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أودلا </a:t>
                      </a: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والباذان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57676" marR="57676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صيانة وإعادة تأهيل الآبار القائمة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57676" marR="57676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2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57676" marR="57676" marT="0" marB="0"/>
                </a:tc>
              </a:tr>
              <a:tr h="770754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1,000,000 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57676" marR="57676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JO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*</a:t>
                      </a:r>
                      <a:r>
                        <a:rPr lang="ar-JO" sz="1400" b="1" kern="1200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</a:t>
                      </a: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شارع فيصل وشارع وادي التفاح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*</a:t>
                      </a:r>
                      <a:r>
                        <a:rPr lang="ar-SA" sz="1400" b="1" kern="1200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</a:t>
                      </a: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شارع رفيديا وشارع المخفية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57676" marR="57676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</a:t>
                      </a:r>
                      <a:r>
                        <a:rPr lang="ar-JO" sz="1400" b="1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مشروع تصريف مياه الأمطار  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 </a:t>
                      </a:r>
                    </a:p>
                  </a:txBody>
                  <a:tcPr marL="57676" marR="57676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3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57676" marR="57676" marT="0" marB="0"/>
                </a:tc>
              </a:tr>
              <a:tr h="51383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</a:t>
                      </a:r>
                      <a:r>
                        <a:rPr lang="ar-SA" sz="1400" b="1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1,500,000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57676" marR="57676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مواقع </a:t>
                      </a:r>
                      <a:r>
                        <a:rPr lang="ar-SA" sz="1400" b="1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متفرقة من المدينة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 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57676" marR="57676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JO" sz="1400" b="1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إنشاء خزانات مياه جديدة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57676" marR="57676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4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57676" marR="57676" marT="0" marB="0"/>
                </a:tc>
              </a:tr>
              <a:tr h="599475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2,000,000 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57676" marR="57676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مواقع متفرقة من المدينة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57676" marR="57676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مشاريع شبكات الصرف الصحي 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 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57676" marR="57676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5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57676" marR="57676" marT="0" marB="0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5448-33B7-4E9E-BFCD-67366C0945B0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9845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97779411"/>
              </p:ext>
            </p:extLst>
          </p:nvPr>
        </p:nvGraphicFramePr>
        <p:xfrm>
          <a:off x="838200" y="609600"/>
          <a:ext cx="7410450" cy="21475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5850"/>
                <a:gridCol w="2819400"/>
                <a:gridCol w="2743200"/>
                <a:gridCol w="762000"/>
              </a:tblGrid>
              <a:tr h="51943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التكلفة التقديرية ($)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الموقع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إسم المشروع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n-US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الرقم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  <a:tr h="502285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n-US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1,000,000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حدائق جمال عبد الناصر </a:t>
                      </a: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تأهيل حدائق جمال عبد الناصر  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  <a:tr h="502285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500,000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مواقع متفرقة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إنشاء حدائق داخل الأحياء في المدينة  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2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  <a:tr h="456565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1,000,000 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n-US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</a:t>
                      </a:r>
                      <a:r>
                        <a:rPr lang="ar-JO" sz="1300" b="1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حدائق جمال عبد الناصر 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</a:t>
                      </a:r>
                      <a:r>
                        <a:rPr lang="ar-JO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بحيرة التجديف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3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477000" y="161929"/>
            <a:ext cx="2362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ctr"/>
                <a:tab pos="5273675" algn="r"/>
              </a:tabLst>
            </a:pPr>
            <a:r>
              <a:rPr lang="ar-SA" sz="1400" b="1" dirty="0" smtClean="0">
                <a:latin typeface="Nokia Standard Multiscript" pitchFamily="34" charset="0"/>
                <a:ea typeface="Nokia Standard Multiscript" pitchFamily="34" charset="0"/>
                <a:cs typeface="Nokia Standard Multiscript" pitchFamily="34" charset="0"/>
              </a:rPr>
              <a:t>سابعاً</a:t>
            </a:r>
            <a:r>
              <a:rPr kumimoji="0" lang="ar-SA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okia Standard Multiscript" pitchFamily="34" charset="0"/>
                <a:ea typeface="Nokia Standard Multiscript" pitchFamily="34" charset="0"/>
                <a:cs typeface="Nokia Standard Multiscript" pitchFamily="34" charset="0"/>
              </a:rPr>
              <a:t>: الحدائق العامة :</a:t>
            </a:r>
            <a:endParaRPr kumimoji="0" lang="en-US" sz="1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okia Standard Multiscript" pitchFamily="34" charset="0"/>
              <a:ea typeface="Nokia Standard Multiscript" pitchFamily="34" charset="0"/>
              <a:cs typeface="Nokia Standard Multiscript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ctr"/>
                <a:tab pos="5273675" algn="r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14743594"/>
              </p:ext>
            </p:extLst>
          </p:nvPr>
        </p:nvGraphicFramePr>
        <p:xfrm>
          <a:off x="838200" y="3657600"/>
          <a:ext cx="7391400" cy="19653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6800"/>
                <a:gridCol w="2819400"/>
                <a:gridCol w="2705100"/>
                <a:gridCol w="800100"/>
              </a:tblGrid>
              <a:tr h="91440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التكلفة التقديرية ($)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الموقع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إسم المشروع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الرقم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  <a:tr h="47371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800,000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المنطقة الغربية - رفيديا 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إنشاء مبنى إطفائية   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  <a:tr h="456565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500,000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JO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 </a:t>
                      </a:r>
                      <a:r>
                        <a:rPr lang="ar-JO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مب</a:t>
                      </a: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</a:t>
                      </a:r>
                      <a:r>
                        <a:rPr lang="ar-JO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ن</a:t>
                      </a: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ي</a:t>
                      </a:r>
                      <a:r>
                        <a:rPr lang="ar-JO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الإطفائية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JO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تزويد البلدية بمعدات </a:t>
                      </a:r>
                      <a:r>
                        <a:rPr lang="ar-SA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الإطفاء</a:t>
                      </a:r>
                      <a:r>
                        <a:rPr lang="ar-JO" sz="13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2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248400" y="3276600"/>
            <a:ext cx="25336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ctr"/>
                <a:tab pos="5273675" algn="r"/>
              </a:tabLst>
            </a:pPr>
            <a:r>
              <a:rPr kumimoji="0" lang="ar-SA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okia Standard Multiscript" pitchFamily="34" charset="0"/>
                <a:ea typeface="Nokia Standard Multiscript" pitchFamily="34" charset="0"/>
                <a:cs typeface="Nokia Standard Multiscript" pitchFamily="34" charset="0"/>
              </a:rPr>
              <a:t>ثامناً: الطوارئ والكوارث :</a:t>
            </a:r>
            <a:endParaRPr kumimoji="0" lang="en-US" sz="1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okia Standard Multiscript" pitchFamily="34" charset="0"/>
              <a:ea typeface="Nokia Standard Multiscript" pitchFamily="34" charset="0"/>
              <a:cs typeface="Nokia Standard Multiscript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ctr"/>
                <a:tab pos="5273675" algn="r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5448-33B7-4E9E-BFCD-67366C0945B0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9845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13251692"/>
              </p:ext>
            </p:extLst>
          </p:nvPr>
        </p:nvGraphicFramePr>
        <p:xfrm>
          <a:off x="457200" y="685800"/>
          <a:ext cx="8382000" cy="3601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6132"/>
                <a:gridCol w="3033639"/>
                <a:gridCol w="3529263"/>
                <a:gridCol w="632966"/>
              </a:tblGrid>
              <a:tr h="69426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التكلفة التقديرية ($)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الموقع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إسم المشروع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n-US" sz="14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الرقم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  <a:tr h="52493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1,500,000</a:t>
                      </a:r>
                      <a:endParaRPr lang="en-US" sz="1400" b="1" dirty="0" smtClean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قصر </a:t>
                      </a:r>
                      <a:r>
                        <a:rPr lang="ar-SA" sz="14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طوقان 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</a:t>
                      </a:r>
                      <a:r>
                        <a:rPr lang="ar-SA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ترميم وإعادة إستخدام قصر </a:t>
                      </a:r>
                      <a:r>
                        <a:rPr lang="ar-SA" sz="14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طوقان </a:t>
                      </a:r>
                      <a:r>
                        <a:rPr lang="ar-SA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والحديقة المجاورة  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  <a:tr h="53401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n-US" sz="14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</a:t>
                      </a:r>
                      <a:r>
                        <a:rPr lang="ar-SA" sz="14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500,000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JO" sz="14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</a:t>
                      </a:r>
                      <a:r>
                        <a:rPr lang="ar-JO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مواقع </a:t>
                      </a:r>
                      <a:r>
                        <a:rPr lang="ar-JO" sz="14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متفرقة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 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JO" sz="14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ترميم واجهات  آيلة للسقوط 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2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  <a:tr h="34713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500,000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مواقع متفرقة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صيانة البلاط المتكسر في  شوارع البلدة القديمة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3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  <a:tr h="34713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300,000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مواقع متفرقة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إنشاء حدائق داخل الأحياء</a:t>
                      </a:r>
                    </a:p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4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  <a:tr h="34713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1,500,000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أحياء البلدة القديمة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برنامج</a:t>
                      </a:r>
                      <a:r>
                        <a:rPr lang="ar-SA" sz="1400" b="1" baseline="0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الحفاظ على الوضع الصحي في البلدة القديمة </a:t>
                      </a:r>
                    </a:p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5</a:t>
                      </a:r>
                      <a:endParaRPr lang="en-US" sz="14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477000" y="243989"/>
            <a:ext cx="23812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ctr"/>
                <a:tab pos="5273675" algn="r"/>
              </a:tabLst>
            </a:pPr>
            <a:r>
              <a:rPr kumimoji="0" lang="ar-SA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okia Standard Multiscript" pitchFamily="34" charset="0"/>
                <a:ea typeface="Nokia Standard Multiscript" pitchFamily="34" charset="0"/>
                <a:cs typeface="Nokia Standard Multiscript" pitchFamily="34" charset="0"/>
              </a:rPr>
              <a:t>تاسعاً : البلدة القديمة :</a:t>
            </a:r>
            <a:endParaRPr kumimoji="0" lang="en-US" sz="1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okia Standard Multiscript" pitchFamily="34" charset="0"/>
              <a:ea typeface="Nokia Standard Multiscript" pitchFamily="34" charset="0"/>
              <a:cs typeface="Nokia Standard Multiscript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ctr"/>
                <a:tab pos="5273675" algn="r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13351739"/>
              </p:ext>
            </p:extLst>
          </p:nvPr>
        </p:nvGraphicFramePr>
        <p:xfrm>
          <a:off x="457200" y="4612138"/>
          <a:ext cx="8305800" cy="16829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3000"/>
                <a:gridCol w="3048000"/>
                <a:gridCol w="3305745"/>
                <a:gridCol w="809055"/>
              </a:tblGrid>
              <a:tr h="53174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التكلفة التقديرية ($)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الموقع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إسم المشروع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n-US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الرقم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  <a:tr h="494205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n-US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</a:t>
                      </a:r>
                      <a:r>
                        <a:rPr lang="ar-SA" sz="1300" b="1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1,000,000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المنطقة الشرقية – طريق الباذان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إنشاء محطة ترحيل النفايات الصلبة 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1.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  <a:tr h="53411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n-US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 </a:t>
                      </a:r>
                      <a:r>
                        <a:rPr lang="ar-SA" sz="1300" b="1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1,000,000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المستشفيات ودوائر ومراكز الصحة 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برنامج جمع وترحيل النفايات الطبية 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 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300" b="1" dirty="0"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2.</a:t>
                      </a:r>
                      <a:endParaRPr lang="en-US" sz="1300" b="1" dirty="0"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234546" y="3733800"/>
            <a:ext cx="2441694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ar-SA" sz="1500" b="1" dirty="0" smtClean="0">
              <a:latin typeface="Nokia Standard Multiscript" pitchFamily="34" charset="0"/>
              <a:ea typeface="Nokia Standard Multiscript" pitchFamily="34" charset="0"/>
              <a:cs typeface="Nokia Standard Multiscript" pitchFamily="34" charset="0"/>
            </a:endParaRPr>
          </a:p>
          <a:p>
            <a:endParaRPr lang="ar-SA" sz="1500" b="1" dirty="0" smtClean="0">
              <a:latin typeface="Nokia Standard Multiscript" pitchFamily="34" charset="0"/>
              <a:ea typeface="Nokia Standard Multiscript" pitchFamily="34" charset="0"/>
              <a:cs typeface="Nokia Standard Multiscript" pitchFamily="34" charset="0"/>
            </a:endParaRPr>
          </a:p>
          <a:p>
            <a:r>
              <a:rPr lang="ar-SA" sz="1500" b="1" dirty="0" smtClean="0">
                <a:latin typeface="Nokia Standard Multiscript" pitchFamily="34" charset="0"/>
                <a:ea typeface="Nokia Standard Multiscript" pitchFamily="34" charset="0"/>
                <a:cs typeface="Nokia Standard Multiscript" pitchFamily="34" charset="0"/>
              </a:rPr>
              <a:t>عاشراً: </a:t>
            </a:r>
            <a:r>
              <a:rPr lang="ar-SA" sz="1500" b="1" dirty="0">
                <a:latin typeface="Nokia Standard Multiscript" pitchFamily="34" charset="0"/>
                <a:ea typeface="Nokia Standard Multiscript" pitchFamily="34" charset="0"/>
                <a:cs typeface="Nokia Standard Multiscript" pitchFamily="34" charset="0"/>
              </a:rPr>
              <a:t>النفايات الصلبة </a:t>
            </a:r>
            <a:r>
              <a:rPr lang="ar-SA" sz="1500" b="1" dirty="0" smtClean="0">
                <a:latin typeface="Nokia Standard Multiscript" pitchFamily="34" charset="0"/>
                <a:ea typeface="Nokia Standard Multiscript" pitchFamily="34" charset="0"/>
                <a:cs typeface="Nokia Standard Multiscript" pitchFamily="34" charset="0"/>
              </a:rPr>
              <a:t>:</a:t>
            </a:r>
            <a:endParaRPr lang="en-US" sz="1500" dirty="0">
              <a:latin typeface="Nokia Standard Multiscript" pitchFamily="34" charset="0"/>
              <a:ea typeface="Nokia Standard Multiscript" pitchFamily="34" charset="0"/>
              <a:cs typeface="Nokia Standard Multiscript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5448-33B7-4E9E-BFCD-67366C0945B0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9845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69940519"/>
              </p:ext>
            </p:extLst>
          </p:nvPr>
        </p:nvGraphicFramePr>
        <p:xfrm>
          <a:off x="476767" y="1295400"/>
          <a:ext cx="8119977" cy="3505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42633"/>
                <a:gridCol w="2011242"/>
                <a:gridCol w="2975148"/>
                <a:gridCol w="790954"/>
              </a:tblGrid>
              <a:tr h="1249168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التكلفة التقديرية ($)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الموقع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إسم المشروع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الرقم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  <a:tr h="518224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25,000,000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المنطقة الشرقية 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المنطقة الحرفية 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1.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  <a:tr h="518608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10,000,000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المنطقة الشرقية 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مسلخ الدواجن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 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2.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  <a:tr h="518608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1,500,000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المنطقة الشرقية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تأهيل سوق الخضار المركزي 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3.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  <a:tr h="57912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بحاجة إلى </a:t>
                      </a:r>
                      <a:r>
                        <a:rPr lang="ar-SA" sz="1400" b="1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دراسة جدوى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المنطقة الغربية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أرض المعارض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400" b="1" dirty="0" smtClean="0">
                          <a:solidFill>
                            <a:schemeClr val="tx1"/>
                          </a:solidFill>
                          <a:effectLst/>
                          <a:latin typeface="Nokia Standard Multiscript" pitchFamily="34" charset="0"/>
                          <a:ea typeface="Nokia Standard Multiscript" pitchFamily="34" charset="0"/>
                          <a:cs typeface="Nokia Standard Multiscript" pitchFamily="34" charset="0"/>
                        </a:rPr>
                        <a:t>4.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Nokia Standard Multiscript" pitchFamily="34" charset="0"/>
                        <a:ea typeface="Nokia Standard Multiscript" pitchFamily="34" charset="0"/>
                        <a:cs typeface="Nokia Standard Multiscript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5410200" y="335578"/>
            <a:ext cx="320039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ctr"/>
                <a:tab pos="5273675" algn="r"/>
              </a:tabLst>
            </a:pPr>
            <a:r>
              <a:rPr kumimoji="0" lang="ar-S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okia Standard Multiscript" pitchFamily="34" charset="0"/>
                <a:ea typeface="Nokia Standard Multiscript" pitchFamily="34" charset="0"/>
                <a:cs typeface="Nokia Standard Multiscript" pitchFamily="34" charset="0"/>
              </a:rPr>
              <a:t>حادي عشر: الاقتصاد والاستثمار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okia Standard Multiscript" pitchFamily="34" charset="0"/>
              <a:ea typeface="Nokia Standard Multiscript" pitchFamily="34" charset="0"/>
              <a:cs typeface="Nokia Standard Multiscript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ctr"/>
                <a:tab pos="5273675" algn="r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85448-33B7-4E9E-BFCD-67366C0945B0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8432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231</TotalTime>
  <Words>697</Words>
  <Application>Microsoft Office PowerPoint</Application>
  <PresentationFormat>On-screen Show (4:3)</PresentationFormat>
  <Paragraphs>301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Equity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</dc:creator>
  <cp:lastModifiedBy>tskhdairi</cp:lastModifiedBy>
  <cp:revision>47</cp:revision>
  <dcterms:created xsi:type="dcterms:W3CDTF">2016-01-30T12:11:51Z</dcterms:created>
  <dcterms:modified xsi:type="dcterms:W3CDTF">2016-10-31T09:05:52Z</dcterms:modified>
</cp:coreProperties>
</file>